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9" r:id="rId3"/>
    <p:sldId id="274" r:id="rId4"/>
    <p:sldId id="275" r:id="rId5"/>
    <p:sldId id="264" r:id="rId6"/>
    <p:sldId id="273" r:id="rId7"/>
    <p:sldId id="261" r:id="rId8"/>
    <p:sldId id="265" r:id="rId9"/>
    <p:sldId id="262" r:id="rId10"/>
    <p:sldId id="266" r:id="rId11"/>
    <p:sldId id="270" r:id="rId12"/>
    <p:sldId id="258" r:id="rId13"/>
    <p:sldId id="260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7A80F-FDDE-4A92-B065-DBD233C81A47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F3F06-8D7A-46DD-82C2-78309D5B34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47664" y="1844824"/>
            <a:ext cx="64087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«Любя веди, здоровье умножай.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Любя учи, таланты раскрывай!!!»</a:t>
            </a:r>
          </a:p>
          <a:p>
            <a:endParaRPr lang="ru-RU" sz="3200" dirty="0" smtClean="0">
              <a:latin typeface="Monotype Corsiva" pitchFamily="66" charset="0"/>
            </a:endParaRPr>
          </a:p>
          <a:p>
            <a:pPr algn="ctr"/>
            <a:r>
              <a:rPr lang="ru-RU" sz="3200" i="1" dirty="0" smtClean="0">
                <a:latin typeface="Cambria" pitchFamily="18" charset="0"/>
              </a:rPr>
              <a:t>Здравствуйте, </a:t>
            </a:r>
          </a:p>
          <a:p>
            <a:pPr algn="ctr"/>
            <a:r>
              <a:rPr lang="ru-RU" sz="3200" i="1" dirty="0" smtClean="0">
                <a:latin typeface="Cambria" pitchFamily="18" charset="0"/>
              </a:rPr>
              <a:t>давайте знакомиться.</a:t>
            </a:r>
          </a:p>
          <a:p>
            <a:pPr algn="ctr"/>
            <a:r>
              <a:rPr lang="ru-RU" sz="3200" i="1" dirty="0" smtClean="0">
                <a:latin typeface="Cambria" pitchFamily="18" charset="0"/>
              </a:rPr>
              <a:t> мы, детский сад  «Стрекоза». </a:t>
            </a:r>
            <a:endParaRPr lang="ru-RU" sz="3200" i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730b85b930ffd8d022ad2a29f36d28ed-600x3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692696"/>
            <a:ext cx="4032448" cy="2560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83568" y="260648"/>
            <a:ext cx="4009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Робототехника «</a:t>
            </a:r>
            <a:r>
              <a:rPr lang="ru-RU" sz="2400" b="1" dirty="0" err="1" smtClean="0">
                <a:latin typeface="Monotype Corsiva" pitchFamily="66" charset="0"/>
              </a:rPr>
              <a:t>Роботомастер</a:t>
            </a:r>
            <a:r>
              <a:rPr lang="ru-RU" sz="2400" b="1" dirty="0" smtClean="0">
                <a:latin typeface="Monotype Corsiva" pitchFamily="66" charset="0"/>
              </a:rPr>
              <a:t>»</a:t>
            </a:r>
            <a:endParaRPr lang="ru-RU" sz="2400" b="1" dirty="0">
              <a:latin typeface="Monotype Corsiva" pitchFamily="66" charset="0"/>
            </a:endParaRPr>
          </a:p>
        </p:txBody>
      </p:sp>
      <p:pic>
        <p:nvPicPr>
          <p:cNvPr id="10" name="Рисунок 9" descr="pervyj-sadik-s-nauchnoj-laboratoriej-kuzbas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8606" y="3933056"/>
            <a:ext cx="4185394" cy="248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932040" y="2924944"/>
            <a:ext cx="4429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Лаборатория занимательной науки </a:t>
            </a:r>
          </a:p>
          <a:p>
            <a:pPr algn="ctr"/>
            <a:r>
              <a:rPr lang="ru-RU" sz="2400" b="1" dirty="0" smtClean="0">
                <a:latin typeface="Monotype Corsiva" pitchFamily="66" charset="0"/>
              </a:rPr>
              <a:t>ВСЕЗНАМУС</a:t>
            </a:r>
            <a:endParaRPr lang="ru-RU" sz="2400" b="1" dirty="0">
              <a:latin typeface="Monotype Corsiva" pitchFamily="66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149080"/>
            <a:ext cx="4568949" cy="2569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899592" y="3573016"/>
            <a:ext cx="2169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Песочный дворик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D:\Desktop\фотографии\_DSC0074 copy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51520" y="692696"/>
            <a:ext cx="4752776" cy="317872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0" name="TextBox 9"/>
          <p:cNvSpPr txBox="1"/>
          <p:nvPr/>
        </p:nvSpPr>
        <p:spPr>
          <a:xfrm>
            <a:off x="1763688" y="332656"/>
            <a:ext cx="28921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Кислородный коктейль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0192" y="3212976"/>
            <a:ext cx="18565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Витаминизация </a:t>
            </a:r>
            <a:endParaRPr lang="ru-RU" sz="2000" b="1" dirty="0">
              <a:latin typeface="Monotype Corsiva" pitchFamily="66" charset="0"/>
            </a:endParaRPr>
          </a:p>
        </p:txBody>
      </p:sp>
      <p:pic>
        <p:nvPicPr>
          <p:cNvPr id="12" name="Рисунок 11" descr="4e47-94bd30-6ee0f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53880" y="4005064"/>
            <a:ext cx="4890120" cy="2567313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-243408"/>
            <a:ext cx="2411760" cy="2058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88640"/>
            <a:ext cx="78579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Cambria" pitchFamily="18" charset="0"/>
              </a:rPr>
              <a:t>Опыт показывает, что дети, занимающиеся в кружках  в дальнейшем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 хорошо учатся в школе, успешно продолжают обучение в системе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дополнительного образования, художественных, музыкальных, 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спортивных школах. За 10 лет функционирования выпускники стрекозы успешно продолжают обучение в достойных учебных заведениях - гимназиях  №19, 6, 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 в английских спецшколах №18, 39,  в лицее 83, в международной  школе  «</a:t>
            </a:r>
            <a:r>
              <a:rPr lang="en-US" sz="1600" b="1" dirty="0" smtClean="0">
                <a:latin typeface="Cambria" pitchFamily="18" charset="0"/>
              </a:rPr>
              <a:t>International </a:t>
            </a:r>
            <a:r>
              <a:rPr lang="en-US" sz="1600" b="1" dirty="0" err="1" smtClean="0">
                <a:latin typeface="Cambria" pitchFamily="18" charset="0"/>
              </a:rPr>
              <a:t>schooll</a:t>
            </a:r>
            <a:r>
              <a:rPr lang="en-US" sz="1600" b="1" dirty="0" smtClean="0">
                <a:latin typeface="Cambria" pitchFamily="18" charset="0"/>
              </a:rPr>
              <a:t> of Kazan</a:t>
            </a:r>
            <a:r>
              <a:rPr lang="ru-RU" sz="1600" dirty="0" smtClean="0">
                <a:latin typeface="Cambria" pitchFamily="18" charset="0"/>
              </a:rPr>
              <a:t>», в «Средней общеобразовательной школе №12 </a:t>
            </a:r>
            <a:r>
              <a:rPr lang="ru-RU" sz="1600" dirty="0" err="1" smtClean="0">
                <a:latin typeface="Cambria" pitchFamily="18" charset="0"/>
              </a:rPr>
              <a:t>Вахитовского</a:t>
            </a:r>
            <a:r>
              <a:rPr lang="ru-RU" sz="1600" dirty="0" smtClean="0">
                <a:latin typeface="Cambria" pitchFamily="18" charset="0"/>
              </a:rPr>
              <a:t> района.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Наш воспитанник </a:t>
            </a:r>
            <a:r>
              <a:rPr lang="ru-RU" sz="1600" b="1" dirty="0" smtClean="0">
                <a:latin typeface="Cambria" pitchFamily="18" charset="0"/>
              </a:rPr>
              <a:t>Елисеев Егор </a:t>
            </a:r>
            <a:r>
              <a:rPr lang="ru-RU" sz="1600" dirty="0" smtClean="0">
                <a:latin typeface="Cambria" pitchFamily="18" charset="0"/>
              </a:rPr>
              <a:t>стал призером Чемпионата мира-2017 по каратэ, </a:t>
            </a:r>
            <a:r>
              <a:rPr lang="ru-RU" sz="1600" b="1" dirty="0" err="1" smtClean="0">
                <a:latin typeface="Cambria" pitchFamily="18" charset="0"/>
              </a:rPr>
              <a:t>Шигапова</a:t>
            </a:r>
            <a:r>
              <a:rPr lang="ru-RU" sz="1600" b="1" dirty="0" smtClean="0">
                <a:latin typeface="Cambria" pitchFamily="18" charset="0"/>
              </a:rPr>
              <a:t> Азалия </a:t>
            </a:r>
            <a:r>
              <a:rPr lang="ru-RU" sz="1600" dirty="0" smtClean="0">
                <a:latin typeface="Cambria" pitchFamily="18" charset="0"/>
              </a:rPr>
              <a:t>обладательница «Мини-Мисс Россия-2017», «</a:t>
            </a:r>
            <a:r>
              <a:rPr lang="en-US" sz="1600" dirty="0" smtClean="0">
                <a:latin typeface="Cambria" pitchFamily="18" charset="0"/>
              </a:rPr>
              <a:t>Princess of the world-2017</a:t>
            </a:r>
            <a:r>
              <a:rPr lang="ru-RU" sz="1600" dirty="0" smtClean="0">
                <a:latin typeface="Cambria" pitchFamily="18" charset="0"/>
              </a:rPr>
              <a:t>», </a:t>
            </a:r>
            <a:r>
              <a:rPr lang="ru-RU" sz="1600" b="1" dirty="0" smtClean="0">
                <a:latin typeface="Cambria" pitchFamily="18" charset="0"/>
              </a:rPr>
              <a:t>Лаврентьева Камилла </a:t>
            </a:r>
            <a:r>
              <a:rPr lang="ru-RU" sz="1600" dirty="0" smtClean="0">
                <a:latin typeface="Cambria" pitchFamily="18" charset="0"/>
              </a:rPr>
              <a:t> победительница в конкурсе  «Маленькая принцесса Татарстана-2010», много других достойных примеров.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На сегодняшний день наши  выпускники продолжают обучение в  школах и секциях дополнительного образования.</a:t>
            </a:r>
            <a:endParaRPr lang="ru-RU" sz="1600" dirty="0">
              <a:latin typeface="Cambria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0" y="5517232"/>
            <a:ext cx="8892480" cy="15121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15067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3501008"/>
            <a:ext cx="3672408" cy="2420451"/>
          </a:xfrm>
          <a:prstGeom prst="rect">
            <a:avLst/>
          </a:prstGeom>
        </p:spPr>
      </p:pic>
      <p:pic>
        <p:nvPicPr>
          <p:cNvPr id="11" name="Рисунок 10" descr="14003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728070"/>
            <a:ext cx="4042380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313" y="692150"/>
            <a:ext cx="8308975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339752" y="2636912"/>
            <a:ext cx="38832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i="1" smtClean="0"/>
              <a:t>Welcome</a:t>
            </a:r>
            <a:r>
              <a:rPr lang="ru-RU" sz="6000" b="1" i="1" smtClean="0"/>
              <a:t>!!!</a:t>
            </a:r>
            <a:endParaRPr lang="ru-RU" sz="6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488020"/>
            <a:ext cx="2880320" cy="381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195736" y="404664"/>
            <a:ext cx="4289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Наши достижения</a:t>
            </a:r>
            <a:endParaRPr lang="ru-RU" sz="3600" b="1" dirty="0">
              <a:latin typeface="Cambria" pitchFamily="18" charset="0"/>
            </a:endParaRPr>
          </a:p>
        </p:txBody>
      </p:sp>
      <p:pic>
        <p:nvPicPr>
          <p:cNvPr id="11" name="Picture 7" descr="E:\2.jpeg"/>
          <p:cNvPicPr>
            <a:picLocks noChangeAspect="1" noChangeArrowheads="1"/>
          </p:cNvPicPr>
          <p:nvPr/>
        </p:nvPicPr>
        <p:blipFill>
          <a:blip r:embed="rId5" cstate="print">
            <a:lum bright="29000"/>
          </a:blip>
          <a:srcRect/>
          <a:stretch>
            <a:fillRect/>
          </a:stretch>
        </p:blipFill>
        <p:spPr bwMode="auto">
          <a:xfrm>
            <a:off x="4770276" y="1916832"/>
            <a:ext cx="2915816" cy="402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980728"/>
            <a:ext cx="2605643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1565848"/>
            <a:ext cx="2664296" cy="3663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195736" y="404664"/>
            <a:ext cx="4289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Наши достижения</a:t>
            </a:r>
            <a:endParaRPr lang="ru-RU" sz="3600" b="1" dirty="0">
              <a:latin typeface="Cambria" pitchFamily="18" charset="0"/>
            </a:endParaRPr>
          </a:p>
        </p:txBody>
      </p:sp>
      <p:pic>
        <p:nvPicPr>
          <p:cNvPr id="12" name="Рисунок 11" descr="национальный реестр 2016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2492896"/>
            <a:ext cx="2458500" cy="33801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195736" y="404664"/>
            <a:ext cx="4289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Наши достижения</a:t>
            </a:r>
            <a:endParaRPr lang="ru-RU" sz="3600" b="1" dirty="0">
              <a:latin typeface="Cambria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388161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lum bright="-4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60848"/>
            <a:ext cx="3853326" cy="269708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>
            <a:lum bright="-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149080"/>
            <a:ext cx="3816424" cy="2520523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79512" y="332656"/>
            <a:ext cx="878497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Cambria" pitchFamily="18" charset="0"/>
              </a:rPr>
              <a:t>В детском саду функционирует группы  с развивающим</a:t>
            </a:r>
          </a:p>
          <a:p>
            <a:pPr algn="just"/>
            <a:r>
              <a:rPr lang="ru-RU" b="1" dirty="0" smtClean="0">
                <a:latin typeface="Cambria" pitchFamily="18" charset="0"/>
              </a:rPr>
              <a:t> циклом, в том числе для детей 3-4 лет, которые включает :</a:t>
            </a:r>
          </a:p>
          <a:p>
            <a:pPr algn="just"/>
            <a:endParaRPr lang="ru-RU" sz="1600" b="1" dirty="0" smtClean="0">
              <a:latin typeface="Cambria" pitchFamily="18" charset="0"/>
            </a:endParaRPr>
          </a:p>
          <a:p>
            <a:pPr algn="just"/>
            <a:r>
              <a:rPr lang="ru-RU" sz="1600" dirty="0" smtClean="0">
                <a:latin typeface="Cambria" pitchFamily="18" charset="0"/>
              </a:rPr>
              <a:t>-Погружение в  английскую языковую среду, где воспитатель 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со знанием английского языка в режимные моменты в течении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 дня  общается с детьми на </a:t>
            </a:r>
            <a:r>
              <a:rPr lang="en-US" sz="1600" dirty="0" smtClean="0">
                <a:latin typeface="Cambria" pitchFamily="18" charset="0"/>
              </a:rPr>
              <a:t>English </a:t>
            </a:r>
            <a:r>
              <a:rPr lang="ru-RU" sz="1600" dirty="0" smtClean="0">
                <a:latin typeface="Cambria" pitchFamily="18" charset="0"/>
              </a:rPr>
              <a:t>(педагог с двумя образованиями</a:t>
            </a:r>
            <a:r>
              <a:rPr lang="en-US" sz="1600" dirty="0" smtClean="0">
                <a:latin typeface="Cambria" pitchFamily="18" charset="0"/>
              </a:rPr>
              <a:t> </a:t>
            </a:r>
            <a:r>
              <a:rPr lang="ru-RU" sz="1600" dirty="0" smtClean="0">
                <a:latin typeface="Cambria" pitchFamily="18" charset="0"/>
              </a:rPr>
              <a:t>- дошкольным и иностранный язык)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- Английский язык (педагог дополнительного образования);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-Интеллектуальная развитие детей с поэтапной подготовкой к школе (педагог дополнительного образования)</a:t>
            </a:r>
            <a:endParaRPr lang="ru-RU" sz="1600" b="1" dirty="0" smtClean="0">
              <a:latin typeface="Cambria" pitchFamily="18" charset="0"/>
            </a:endParaRPr>
          </a:p>
          <a:p>
            <a:pPr algn="just"/>
            <a:r>
              <a:rPr lang="ru-RU" sz="1600" b="1" dirty="0" smtClean="0">
                <a:latin typeface="Cambria" pitchFamily="18" charset="0"/>
              </a:rPr>
              <a:t>            Преимущества: </a:t>
            </a:r>
          </a:p>
          <a:p>
            <a:pPr algn="just"/>
            <a:r>
              <a:rPr lang="ru-RU" sz="1600" b="1" dirty="0" smtClean="0">
                <a:latin typeface="Cambria" pitchFamily="18" charset="0"/>
              </a:rPr>
              <a:t>-</a:t>
            </a:r>
            <a:r>
              <a:rPr lang="ru-RU" sz="1600" dirty="0" smtClean="0">
                <a:latin typeface="Cambria" pitchFamily="18" charset="0"/>
              </a:rPr>
              <a:t>экономно, в данных группах действует бонусная система оплаты за услуги; 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- индивидуальный маршрут образования;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-</a:t>
            </a:r>
            <a:r>
              <a:rPr lang="ru-RU" sz="1600" dirty="0" smtClean="0">
                <a:latin typeface="Cambria" pitchFamily="18" charset="0"/>
              </a:rPr>
              <a:t>знакомство и приобщение ребенка к англ. языку, формирование положительного отношение к изучению иностранного языка;</a:t>
            </a:r>
          </a:p>
          <a:p>
            <a:pPr algn="just"/>
            <a:r>
              <a:rPr lang="ru-RU" sz="1600" dirty="0" smtClean="0">
                <a:latin typeface="Cambria" pitchFamily="18" charset="0"/>
              </a:rPr>
              <a:t>-обучение строится с учетом зоны ближайшего развития ребенка, программный минимум реализуется </a:t>
            </a:r>
            <a:r>
              <a:rPr lang="ru-RU" sz="1600" dirty="0" smtClean="0">
                <a:latin typeface="Cambria" pitchFamily="18" charset="0"/>
              </a:rPr>
              <a:t>по </a:t>
            </a:r>
            <a:r>
              <a:rPr lang="ru-RU" sz="1600" smtClean="0">
                <a:latin typeface="Cambria" pitchFamily="18" charset="0"/>
              </a:rPr>
              <a:t>средством применения </a:t>
            </a:r>
            <a:r>
              <a:rPr lang="ru-RU" sz="1600" dirty="0" smtClean="0">
                <a:latin typeface="Cambria" pitchFamily="18" charset="0"/>
              </a:rPr>
              <a:t>автор</a:t>
            </a:r>
            <a:r>
              <a:rPr lang="ru-RU" sz="1600" dirty="0" smtClean="0">
                <a:latin typeface="Cambria" pitchFamily="18" charset="0"/>
              </a:rPr>
              <a:t>ских программ, которые превышают требования ФГОС ДО</a:t>
            </a:r>
          </a:p>
          <a:p>
            <a:pPr algn="just"/>
            <a:r>
              <a:rPr lang="ru-RU" sz="1600" dirty="0">
                <a:latin typeface="Cambria" pitchFamily="18" charset="0"/>
              </a:rPr>
              <a:t>-</a:t>
            </a:r>
            <a:r>
              <a:rPr lang="ru-RU" sz="1600" dirty="0" smtClean="0">
                <a:latin typeface="Cambria" pitchFamily="18" charset="0"/>
              </a:rPr>
              <a:t>нашим </a:t>
            </a:r>
            <a:r>
              <a:rPr lang="ru-RU" sz="1600" dirty="0" err="1" smtClean="0">
                <a:latin typeface="Cambria" pitchFamily="18" charset="0"/>
              </a:rPr>
              <a:t>подготовишкам</a:t>
            </a:r>
            <a:r>
              <a:rPr lang="ru-RU" sz="1600" dirty="0" smtClean="0">
                <a:latin typeface="Cambria" pitchFamily="18" charset="0"/>
              </a:rPr>
              <a:t> в школе легче, чем тем детям которые только начинают изучать иностранный язык. У новичков одновременно и новые предметы и английский, а у наших выпускников домашние уроки английского занимают меньше времени, так как азы у них уже есть. Им легче. Больше свободного времени, меньше </a:t>
            </a:r>
            <a:r>
              <a:rPr lang="ru-RU" sz="1600" dirty="0" err="1" smtClean="0">
                <a:latin typeface="Cambria" pitchFamily="18" charset="0"/>
              </a:rPr>
              <a:t>переутомляемости</a:t>
            </a:r>
            <a:r>
              <a:rPr lang="ru-RU" sz="1600" dirty="0" smtClean="0">
                <a:latin typeface="Cambria" pitchFamily="18" charset="0"/>
              </a:rPr>
              <a:t>.</a:t>
            </a:r>
          </a:p>
          <a:p>
            <a:pPr algn="just"/>
            <a:r>
              <a:rPr lang="ru-RU" sz="1600" b="1" dirty="0" smtClean="0">
                <a:latin typeface="Cambria" pitchFamily="18" charset="0"/>
              </a:rPr>
              <a:t>              Инновация: </a:t>
            </a:r>
            <a:r>
              <a:rPr lang="ru-RU" sz="1600" b="1" u="sng" dirty="0" smtClean="0">
                <a:latin typeface="Cambria" pitchFamily="18" charset="0"/>
              </a:rPr>
              <a:t>обучение идет на основе сингапурской методики образования</a:t>
            </a:r>
            <a:r>
              <a:rPr lang="ru-RU" sz="1600" dirty="0" smtClean="0">
                <a:latin typeface="Cambria" pitchFamily="18" charset="0"/>
              </a:rPr>
              <a:t>.</a:t>
            </a:r>
          </a:p>
          <a:p>
            <a:pPr algn="just"/>
            <a:endParaRPr lang="ru-RU" b="1" dirty="0" smtClean="0">
              <a:latin typeface="Cambria" pitchFamily="18" charset="0"/>
            </a:endParaRPr>
          </a:p>
        </p:txBody>
      </p:sp>
      <p:pic>
        <p:nvPicPr>
          <p:cNvPr id="13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-387424"/>
            <a:ext cx="269927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0" y="5733256"/>
            <a:ext cx="9144000" cy="12961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717032"/>
            <a:ext cx="393697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C:\Documents and Settings\home\Рабочий стол\рабочий стол\телефон\IMG_20160518_161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753036"/>
            <a:ext cx="3888432" cy="2916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D:\Desktop\фотографии\фото англ\IMG_51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836712"/>
            <a:ext cx="3060917" cy="204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-387424"/>
            <a:ext cx="269927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99592" y="3284984"/>
            <a:ext cx="2900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Английский язык «</a:t>
            </a:r>
            <a:r>
              <a:rPr lang="en-US" sz="2000" b="1" dirty="0" smtClean="0">
                <a:latin typeface="Monotype Corsiva" pitchFamily="66" charset="0"/>
              </a:rPr>
              <a:t>HELLO</a:t>
            </a:r>
            <a:r>
              <a:rPr lang="ru-RU" sz="2000" b="1" dirty="0" smtClean="0">
                <a:latin typeface="Monotype Corsiva" pitchFamily="66" charset="0"/>
              </a:rPr>
              <a:t>»</a:t>
            </a:r>
            <a:endParaRPr lang="ru-RU" sz="2000" b="1" dirty="0">
              <a:latin typeface="Monotype Corsiva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84168" y="3284984"/>
            <a:ext cx="21980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«Интеллектуал» 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07704" y="404664"/>
            <a:ext cx="4213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Погружение в языковую английскую среду</a:t>
            </a:r>
            <a:endParaRPr lang="ru-RU" sz="2000" b="1" dirty="0">
              <a:latin typeface="Monotype Corsiva" pitchFamily="66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4104456" cy="1914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1520" y="1772816"/>
            <a:ext cx="838842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Cambria" pitchFamily="18" charset="0"/>
              </a:rPr>
              <a:t> </a:t>
            </a:r>
            <a:r>
              <a:rPr lang="ru-RU" sz="2000" b="1" dirty="0" smtClean="0">
                <a:latin typeface="Cambria" pitchFamily="18" charset="0"/>
              </a:rPr>
              <a:t>Желаете</a:t>
            </a:r>
            <a:r>
              <a:rPr lang="ru-RU" sz="2000" dirty="0" smtClean="0">
                <a:latin typeface="Cambria" pitchFamily="18" charset="0"/>
              </a:rPr>
              <a:t>, чтобы ваш ребенок развивался?</a:t>
            </a:r>
          </a:p>
          <a:p>
            <a:pPr algn="just"/>
            <a:r>
              <a:rPr lang="ru-RU" sz="2000" dirty="0" smtClean="0">
                <a:latin typeface="Cambria" pitchFamily="18" charset="0"/>
              </a:rPr>
              <a:t> </a:t>
            </a:r>
            <a:r>
              <a:rPr lang="ru-RU" sz="2000" b="1" dirty="0" smtClean="0">
                <a:latin typeface="Cambria" pitchFamily="18" charset="0"/>
              </a:rPr>
              <a:t>Желаете</a:t>
            </a:r>
            <a:r>
              <a:rPr lang="ru-RU" sz="2000" dirty="0" smtClean="0">
                <a:latin typeface="Cambria" pitchFamily="18" charset="0"/>
              </a:rPr>
              <a:t> разбудить в нем активность  и вооружить его необходимыми способами деятельности? </a:t>
            </a:r>
          </a:p>
          <a:p>
            <a:pPr algn="just"/>
            <a:r>
              <a:rPr lang="ru-RU" sz="2000" b="1" dirty="0" smtClean="0">
                <a:latin typeface="Cambria" pitchFamily="18" charset="0"/>
              </a:rPr>
              <a:t>Желаете</a:t>
            </a:r>
            <a:r>
              <a:rPr lang="ru-RU" sz="2000" dirty="0" smtClean="0">
                <a:latin typeface="Cambria" pitchFamily="18" charset="0"/>
              </a:rPr>
              <a:t> чтобы ваш ребенок был современным, легко и комфортно общался? </a:t>
            </a:r>
          </a:p>
          <a:p>
            <a:pPr algn="just"/>
            <a:r>
              <a:rPr lang="ru-RU" sz="2000" dirty="0" smtClean="0">
                <a:latin typeface="Cambria" pitchFamily="18" charset="0"/>
              </a:rPr>
              <a:t>«Стрекоза» готова помочь вам в этом!!! </a:t>
            </a:r>
          </a:p>
          <a:p>
            <a:pPr algn="just"/>
            <a:r>
              <a:rPr lang="ru-RU" sz="2000" dirty="0" smtClean="0">
                <a:latin typeface="Cambria" pitchFamily="18" charset="0"/>
              </a:rPr>
              <a:t>	Как </a:t>
            </a:r>
            <a:r>
              <a:rPr lang="ru-RU" sz="2000" dirty="0" smtClean="0">
                <a:latin typeface="Cambria" pitchFamily="18" charset="0"/>
              </a:rPr>
              <a:t>отмечают  исследователи, да и сами современные родители - </a:t>
            </a:r>
            <a:r>
              <a:rPr lang="ru-RU" sz="2000" b="1" dirty="0" smtClean="0">
                <a:latin typeface="Cambria" pitchFamily="18" charset="0"/>
              </a:rPr>
              <a:t> </a:t>
            </a:r>
            <a:r>
              <a:rPr lang="ru-RU" sz="2000" dirty="0" smtClean="0">
                <a:latin typeface="Cambria" pitchFamily="18" charset="0"/>
              </a:rPr>
              <a:t>у</a:t>
            </a:r>
            <a:r>
              <a:rPr lang="ru-RU" sz="2000" b="1" dirty="0" smtClean="0">
                <a:latin typeface="Cambria" pitchFamily="18" charset="0"/>
              </a:rPr>
              <a:t> </a:t>
            </a:r>
            <a:r>
              <a:rPr lang="ru-RU" sz="2000" dirty="0" smtClean="0">
                <a:latin typeface="Cambria" pitchFamily="18" charset="0"/>
              </a:rPr>
              <a:t>детей, которые ходят на развивающие занятия, жизненный опыт богаче, речь грамотнее, степень комфортности в обществе выше. Такие дети участвуют в большем количестве событий, общаются с разными людьми. Все это расширяет детский кругозор. А значит, влияет и на общее развитие, социализацию ребенка, обогащает </a:t>
            </a:r>
            <a:r>
              <a:rPr lang="ru-RU" sz="2000" dirty="0" smtClean="0">
                <a:latin typeface="Cambria" pitchFamily="18" charset="0"/>
              </a:rPr>
              <a:t>его жизненный опыт.</a:t>
            </a:r>
            <a:endParaRPr lang="ru-RU" sz="2000" dirty="0" smtClean="0">
              <a:latin typeface="Cambria" pitchFamily="18" charset="0"/>
            </a:endParaRPr>
          </a:p>
          <a:p>
            <a:pPr algn="ctr"/>
            <a:endParaRPr lang="ru-RU" dirty="0" smtClean="0">
              <a:latin typeface="Cambria" pitchFamily="18" charset="0"/>
            </a:endParaRPr>
          </a:p>
          <a:p>
            <a:pPr algn="just"/>
            <a:endParaRPr lang="ru-RU" dirty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3728" y="404664"/>
            <a:ext cx="2918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Это важно!!!</a:t>
            </a:r>
            <a:endParaRPr lang="ru-RU" sz="3600" b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459432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47660"/>
            <a:ext cx="3528392" cy="3375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3480" y="3501008"/>
            <a:ext cx="4680520" cy="3119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148064" y="2996952"/>
            <a:ext cx="36134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Обучение игре на фортепиано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59632" y="2924945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Каратэ</a:t>
            </a:r>
            <a:r>
              <a:rPr lang="ru-RU" sz="3600" dirty="0" smtClean="0">
                <a:latin typeface="Monotype Corsiva" pitchFamily="66" charset="0"/>
              </a:rPr>
              <a:t> </a:t>
            </a:r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12" name="Рисунок 11" descr="issledovaniya-shaxma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404664"/>
            <a:ext cx="3491457" cy="2326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187624" y="188640"/>
            <a:ext cx="1503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Шахматы </a:t>
            </a:r>
            <a:endParaRPr lang="ru-RU" sz="24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0354_a56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24527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6228184" y="0"/>
            <a:ext cx="2304256" cy="119675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4263" y="-675456"/>
            <a:ext cx="32897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Documents and Settings\home\Рабочий стол\рабочий стол\телефон 2\IMG-20160414-WA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939368"/>
            <a:ext cx="2952328" cy="5248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home\Рабочий стол\Алина хореограф фото для презентации\P17906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924944"/>
            <a:ext cx="4219300" cy="316835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1520" y="260648"/>
            <a:ext cx="2832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atin typeface="Monotype Corsiva" pitchFamily="66" charset="0"/>
              </a:rPr>
              <a:t>Легостудия</a:t>
            </a:r>
            <a:r>
              <a:rPr lang="ru-RU" sz="2400" b="1" dirty="0" smtClean="0">
                <a:latin typeface="Monotype Corsiva" pitchFamily="66" charset="0"/>
              </a:rPr>
              <a:t> </a:t>
            </a:r>
            <a:r>
              <a:rPr lang="en-US" sz="2400" b="1" dirty="0" smtClean="0">
                <a:latin typeface="Monotype Corsiva" pitchFamily="66" charset="0"/>
              </a:rPr>
              <a:t>«</a:t>
            </a:r>
            <a:r>
              <a:rPr lang="en-US" sz="2400" b="1" dirty="0" err="1" smtClean="0">
                <a:latin typeface="Monotype Corsiva" pitchFamily="66" charset="0"/>
              </a:rPr>
              <a:t>Legoland</a:t>
            </a:r>
            <a:r>
              <a:rPr lang="en-US" sz="2400" b="1" dirty="0" smtClean="0">
                <a:latin typeface="Monotype Corsiva" pitchFamily="66" charset="0"/>
              </a:rPr>
              <a:t>»</a:t>
            </a: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2348880"/>
            <a:ext cx="39805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Хореографический кружок «</a:t>
            </a:r>
            <a:r>
              <a:rPr lang="ru-RU" sz="2000" b="1" dirty="0" err="1" smtClean="0">
                <a:latin typeface="Monotype Corsiva" pitchFamily="66" charset="0"/>
              </a:rPr>
              <a:t>Стрекозки</a:t>
            </a:r>
            <a:r>
              <a:rPr lang="ru-RU" sz="2000" b="1" dirty="0" smtClean="0">
                <a:latin typeface="Monotype Corsiva" pitchFamily="66" charset="0"/>
              </a:rPr>
              <a:t>»</a:t>
            </a:r>
            <a:endParaRPr lang="ru-RU" sz="20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465</Words>
  <Application>Microsoft Office PowerPoint</Application>
  <PresentationFormat>Экран (4:3)</PresentationFormat>
  <Paragraphs>52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Пользователь</cp:lastModifiedBy>
  <cp:revision>56</cp:revision>
  <dcterms:created xsi:type="dcterms:W3CDTF">2018-03-30T17:33:14Z</dcterms:created>
  <dcterms:modified xsi:type="dcterms:W3CDTF">2018-04-03T05:18:52Z</dcterms:modified>
</cp:coreProperties>
</file>